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0" r:id="rId4"/>
    <p:sldId id="271" r:id="rId5"/>
    <p:sldId id="275" r:id="rId6"/>
    <p:sldId id="272" r:id="rId7"/>
    <p:sldId id="273" r:id="rId8"/>
    <p:sldId id="274" r:id="rId9"/>
    <p:sldId id="262" r:id="rId10"/>
    <p:sldId id="27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A2E1-1985-46C3-A45A-0A6CD53BB58F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BA2E1-1985-46C3-A45A-0A6CD53BB58F}" type="datetimeFigureOut">
              <a:rPr lang="ru-RU" smtClean="0"/>
              <a:pPr/>
              <a:t>03.05.2022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BA689-E305-4031-828D-86038CE1C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powerpointstemplate.com/wp-content/uploads/2017/04/abstract-desgins-ppt-Backgrounds-Powerpoint-Presentations-1024x7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1256"/>
            <a:ext cx="9144000" cy="66967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700" i="1" u="sng" dirty="0" smtClean="0">
                <a:solidFill>
                  <a:prstClr val="black"/>
                </a:solidFill>
              </a:rPr>
              <a:t>Повторение пройденного материала</a:t>
            </a:r>
            <a:br>
              <a:rPr lang="ru-RU" sz="2700" i="1" u="sng" dirty="0" smtClean="0">
                <a:solidFill>
                  <a:prstClr val="black"/>
                </a:solidFill>
              </a:rPr>
            </a:br>
            <a:r>
              <a:rPr lang="ru-RU" u="sng" dirty="0" smtClean="0"/>
              <a:t>Начальные геометрические сведения</a:t>
            </a:r>
            <a:br>
              <a:rPr lang="ru-RU" u="sng" dirty="0" smtClean="0"/>
            </a:br>
            <a:r>
              <a:rPr lang="ru-RU" u="sng" dirty="0" smtClean="0"/>
              <a:t>Треугольники</a:t>
            </a:r>
            <a:br>
              <a:rPr lang="ru-RU" u="sng" dirty="0" smtClean="0"/>
            </a:br>
            <a:r>
              <a:rPr lang="ru-RU" sz="2700" i="1" u="sng" smtClean="0"/>
              <a:t>7 класс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5301208"/>
            <a:ext cx="4496544" cy="1057672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2400" dirty="0" smtClean="0">
                <a:solidFill>
                  <a:schemeClr val="bg1"/>
                </a:solidFill>
              </a:rPr>
              <a:t>Учитель математики 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</a:rPr>
              <a:t>МБОУ СОШ №3, г. Сургут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</a:rPr>
              <a:t>Лаптева Юлия Александровна</a:t>
            </a:r>
          </a:p>
          <a:p>
            <a:pPr algn="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3"/>
            <a:ext cx="8136904" cy="266429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Литература: </a:t>
            </a:r>
          </a:p>
          <a:p>
            <a:pPr marL="457200" indent="-457200">
              <a:buAutoNum type="arabicPeriod"/>
            </a:pPr>
            <a:r>
              <a:rPr lang="ru-RU" sz="2000" dirty="0" err="1" smtClean="0"/>
              <a:t>Атанасян</a:t>
            </a:r>
            <a:r>
              <a:rPr lang="ru-RU" sz="2000" dirty="0" smtClean="0"/>
              <a:t> Л.С., Бутузов В.Ф. и др. Геометрия. – М.: Просвещение, 2015. – 383 с. ил.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sz="2000" dirty="0" smtClean="0"/>
              <a:t>Ершов А.П. Геометрия. 7 класс. Сборник заданий для тематического и итогового контроля знаний 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710952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/>
              <a:t>Список источников информации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Повторяем теорию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5050904" cy="648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Как называется эта фигура?</a:t>
            </a:r>
            <a:r>
              <a:rPr lang="ru-RU" sz="2400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412776"/>
            <a:ext cx="4896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Точка – основная и самая простая фигура в геометрии.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804248" y="620688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708920"/>
            <a:ext cx="4896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Заглавной латинской буквой или цифрой 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100392" y="1124744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В</a:t>
            </a:r>
            <a:endParaRPr lang="ru-RU" baseline="30000" dirty="0">
              <a:solidFill>
                <a:srgbClr val="00B05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12160" y="1835532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С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76256" y="899428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467544" y="2204864"/>
            <a:ext cx="505090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 обозначают эту фигуру?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7956376" y="836712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6156176" y="1556792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7020272" y="306896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7740352" y="2276872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164288" y="3717032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2</a:t>
            </a:r>
            <a:endParaRPr lang="ru-RU" baseline="30000" dirty="0"/>
          </a:p>
        </p:txBody>
      </p:sp>
      <p:sp>
        <p:nvSpPr>
          <p:cNvPr id="19" name="Прямоугольник 18"/>
          <p:cNvSpPr/>
          <p:nvPr/>
        </p:nvSpPr>
        <p:spPr>
          <a:xfrm flipH="1">
            <a:off x="7884368" y="2924944"/>
            <a:ext cx="3248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</a:t>
            </a:r>
            <a:endParaRPr lang="ru-RU" baseline="30000" dirty="0"/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467544" y="3429000"/>
            <a:ext cx="5050904" cy="792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Сколько прямых можно провести через две точки?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39552" y="4149080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Через две точки на плоскости можно провести прямую и притом только одну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539552" y="5373216"/>
            <a:ext cx="4176464" cy="148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Проведем прямую АВ и вспомним как еще мы можем обозначить прямую?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5724128" y="1052736"/>
            <a:ext cx="3312368" cy="57606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4716016" y="5373216"/>
            <a:ext cx="41764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Или двумя заглавными латинскими буквами или одной прописной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796136" y="764704"/>
            <a:ext cx="298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</a:t>
            </a:r>
            <a:endParaRPr lang="ru-RU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Повторяем теорию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5050904" cy="6480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b="1" dirty="0" smtClean="0"/>
              <a:t>Как могут располагаться две прямые на плоскости?</a:t>
            </a:r>
            <a:r>
              <a:rPr lang="ru-RU" sz="2400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556792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Пересекаться </a:t>
            </a:r>
            <a:r>
              <a:rPr lang="en-US" sz="2400" b="1" i="1" dirty="0" smtClean="0">
                <a:solidFill>
                  <a:srgbClr val="0070C0"/>
                </a:solidFill>
              </a:rPr>
              <a:t>      </a:t>
            </a:r>
            <a:r>
              <a:rPr lang="ru-RU" sz="2400" b="1" i="1" dirty="0" smtClean="0">
                <a:solidFill>
                  <a:srgbClr val="0070C0"/>
                </a:solidFill>
              </a:rPr>
              <a:t>АВ∩АС=А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876256" y="54868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988840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Параллельно</a:t>
            </a:r>
            <a:r>
              <a:rPr lang="en-US" sz="2400" b="1" i="1" dirty="0" smtClean="0">
                <a:solidFill>
                  <a:srgbClr val="0070C0"/>
                </a:solidFill>
              </a:rPr>
              <a:t>        </a:t>
            </a:r>
            <a:r>
              <a:rPr lang="ru-RU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smtClean="0">
                <a:solidFill>
                  <a:srgbClr val="0070C0"/>
                </a:solidFill>
              </a:rPr>
              <a:t>a II b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100392" y="1124744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В</a:t>
            </a:r>
            <a:endParaRPr lang="ru-RU" baseline="30000" dirty="0">
              <a:solidFill>
                <a:srgbClr val="00B05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12160" y="1835532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С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76256" y="899428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467544" y="2564904"/>
            <a:ext cx="5050904" cy="792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 </a:t>
            </a:r>
            <a:r>
              <a:rPr lang="ru-RU" sz="2400" b="1" dirty="0" smtClean="0"/>
              <a:t>называют часть прямой, ограниченную двумя точками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7956376" y="764704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6156176" y="1556792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7020272" y="306896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7740352" y="2276872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164288" y="3717032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2</a:t>
            </a:r>
            <a:endParaRPr lang="ru-RU" baseline="30000" dirty="0"/>
          </a:p>
        </p:txBody>
      </p:sp>
      <p:sp>
        <p:nvSpPr>
          <p:cNvPr id="19" name="Прямоугольник 18"/>
          <p:cNvSpPr/>
          <p:nvPr/>
        </p:nvSpPr>
        <p:spPr>
          <a:xfrm flipH="1">
            <a:off x="7884368" y="2924944"/>
            <a:ext cx="3248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</a:t>
            </a:r>
            <a:endParaRPr lang="ru-RU" baseline="30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67544" y="3284984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Отрезок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539552" y="3717032"/>
            <a:ext cx="4824536" cy="792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Сколько отрезков вы видите на рисунке? Назовите их.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5508104" y="2060848"/>
            <a:ext cx="3312368" cy="72008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5796136" y="692696"/>
            <a:ext cx="298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5796136" y="404664"/>
            <a:ext cx="1800200" cy="252028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724128" y="980728"/>
            <a:ext cx="3312368" cy="57606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5416030" y="1763524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39552" y="4437112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Два. АВ и АС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V="1">
            <a:off x="6300192" y="1196752"/>
            <a:ext cx="720080" cy="100811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 flipV="1">
            <a:off x="7020272" y="1196752"/>
            <a:ext cx="1152128" cy="2160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1" grpId="0"/>
      <p:bldP spid="22" grpId="0"/>
      <p:bldP spid="26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Повторяем теорию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5050904" cy="648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Как называется эта фигура?</a:t>
            </a:r>
            <a:r>
              <a:rPr lang="ru-RU" sz="2400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412776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Луч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732240" y="1484784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2276872"/>
            <a:ext cx="55446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Одной прописной латинской буквой или двумя заглавными, одна из которых обозначает начало луча 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001906" y="1412776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В</a:t>
            </a:r>
            <a:endParaRPr lang="ru-RU" baseline="30000" dirty="0">
              <a:solidFill>
                <a:srgbClr val="00B05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84368" y="2636912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С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96136" y="836712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467544" y="1844824"/>
            <a:ext cx="505090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 обозначают эту фигуру?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7956376" y="1124744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5580112" y="620688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7812360" y="234888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467544" y="3429000"/>
            <a:ext cx="6120680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 smtClean="0"/>
              <a:t>На сколько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лучей точка разделяет прямую? Какую фигуру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мы при этом получаем?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Назовите лучи и фигуру.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39552" y="4653136"/>
            <a:ext cx="4896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ОА и ОС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Развернутый угол АОС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467544" y="5445224"/>
            <a:ext cx="4248472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Если построить луч ОВ, какие углы мы получим? Назовите эти углы.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5292080" y="908720"/>
            <a:ext cx="3240360" cy="252028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004048" y="5445224"/>
            <a:ext cx="3888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Смежные углы. Угол АОВ (тупой) и угол ВОС (острый).  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64088" y="692696"/>
            <a:ext cx="298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k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588224" y="2132856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 flipV="1">
            <a:off x="5292080" y="908720"/>
            <a:ext cx="1584176" cy="122413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6876256" y="1628800"/>
            <a:ext cx="1800200" cy="50405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Арка 37"/>
          <p:cNvSpPr/>
          <p:nvPr/>
        </p:nvSpPr>
        <p:spPr>
          <a:xfrm rot="11068707" flipV="1">
            <a:off x="6736587" y="1933505"/>
            <a:ext cx="432048" cy="12823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Арка 38"/>
          <p:cNvSpPr/>
          <p:nvPr/>
        </p:nvSpPr>
        <p:spPr>
          <a:xfrm rot="16807335" flipV="1">
            <a:off x="7128450" y="2197489"/>
            <a:ext cx="357772" cy="80454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Арка 39"/>
          <p:cNvSpPr/>
          <p:nvPr/>
        </p:nvSpPr>
        <p:spPr>
          <a:xfrm rot="17010660" flipV="1">
            <a:off x="7031148" y="2179216"/>
            <a:ext cx="288032" cy="56534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804248" y="155679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?</a:t>
            </a:r>
            <a:endParaRPr lang="ru-RU" baseline="300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7387116" y="2060848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18</a:t>
            </a:r>
            <a:r>
              <a:rPr lang="ru-RU" b="1" baseline="30000" dirty="0" smtClean="0"/>
              <a:t>0</a:t>
            </a:r>
            <a:endParaRPr lang="ru-RU" baseline="300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6804248" y="155679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?</a:t>
            </a:r>
            <a:endParaRPr lang="ru-RU" baseline="300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7380312" y="2060848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34</a:t>
            </a:r>
            <a:r>
              <a:rPr lang="ru-RU" b="1" baseline="30000" dirty="0" smtClean="0"/>
              <a:t>0</a:t>
            </a:r>
            <a:endParaRPr lang="ru-RU" baseline="300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6660232" y="1556792"/>
            <a:ext cx="614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103</a:t>
            </a:r>
            <a:r>
              <a:rPr lang="ru-RU" b="1" baseline="30000" dirty="0" smtClean="0"/>
              <a:t>0</a:t>
            </a:r>
            <a:endParaRPr lang="ru-RU" baseline="300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7452320" y="2060848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?</a:t>
            </a:r>
            <a:endParaRPr lang="ru-RU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20" grpId="0"/>
      <p:bldP spid="21" grpId="0"/>
      <p:bldP spid="22" grpId="0"/>
      <p:bldP spid="25" grpId="0"/>
      <p:bldP spid="26" grpId="0"/>
      <p:bldP spid="32" grpId="0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Повторяем теорию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5050904" cy="648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Что такое биссектриса?</a:t>
            </a:r>
            <a:r>
              <a:rPr lang="ru-RU" sz="2400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412776"/>
            <a:ext cx="48965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Биссектриса угла – это луч, который исходит из вершины угла и делит угол на два равных угла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80112" y="6165304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В</a:t>
            </a:r>
            <a:endParaRPr lang="ru-RU" baseline="30000" dirty="0">
              <a:solidFill>
                <a:srgbClr val="00B05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32440" y="3717032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С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92080" y="141277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539552" y="2924944"/>
            <a:ext cx="4248472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Назовите углы и их биссектрисы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>
            <a:off x="5436096" y="1008112"/>
            <a:ext cx="2592288" cy="335699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5076056" y="4221088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 flipV="1">
            <a:off x="5292080" y="908720"/>
            <a:ext cx="288032" cy="576064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436096" y="4005064"/>
            <a:ext cx="3456384" cy="36004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Арка 37"/>
          <p:cNvSpPr/>
          <p:nvPr/>
        </p:nvSpPr>
        <p:spPr>
          <a:xfrm rot="11864927" flipV="1">
            <a:off x="5373352" y="3742018"/>
            <a:ext cx="432048" cy="12823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Арка 38"/>
          <p:cNvSpPr/>
          <p:nvPr/>
        </p:nvSpPr>
        <p:spPr>
          <a:xfrm rot="13761712" flipV="1">
            <a:off x="5989774" y="3686121"/>
            <a:ext cx="357772" cy="80454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Арка 39"/>
          <p:cNvSpPr/>
          <p:nvPr/>
        </p:nvSpPr>
        <p:spPr>
          <a:xfrm rot="13858613" flipV="1">
            <a:off x="5908774" y="3818448"/>
            <a:ext cx="288032" cy="56534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508104" y="3212976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?</a:t>
            </a:r>
            <a:endParaRPr lang="ru-RU" baseline="300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6444208" y="3789040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18</a:t>
            </a:r>
            <a:r>
              <a:rPr lang="ru-RU" b="1" baseline="30000" dirty="0" smtClean="0"/>
              <a:t>0</a:t>
            </a:r>
            <a:endParaRPr lang="ru-RU" baseline="300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6300192" y="3284984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?</a:t>
            </a:r>
            <a:endParaRPr lang="ru-RU" baseline="300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5724128" y="4581128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84</a:t>
            </a:r>
            <a:r>
              <a:rPr lang="ru-RU" b="1" baseline="30000" dirty="0" smtClean="0"/>
              <a:t>0</a:t>
            </a:r>
            <a:endParaRPr lang="ru-RU" baseline="300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6516216" y="3789040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?</a:t>
            </a:r>
            <a:endParaRPr lang="ru-RU" baseline="30000" dirty="0"/>
          </a:p>
        </p:txBody>
      </p:sp>
      <p:sp>
        <p:nvSpPr>
          <p:cNvPr id="49" name="Арка 48"/>
          <p:cNvSpPr/>
          <p:nvPr/>
        </p:nvSpPr>
        <p:spPr>
          <a:xfrm rot="14841793" flipV="1">
            <a:off x="5692363" y="4020991"/>
            <a:ext cx="432048" cy="12823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H="1">
            <a:off x="5436096" y="2520280"/>
            <a:ext cx="3312368" cy="184482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Арка 51"/>
          <p:cNvSpPr/>
          <p:nvPr/>
        </p:nvSpPr>
        <p:spPr>
          <a:xfrm rot="15364537" flipV="1">
            <a:off x="6183229" y="4069559"/>
            <a:ext cx="357772" cy="80454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Арка 52"/>
          <p:cNvSpPr/>
          <p:nvPr/>
        </p:nvSpPr>
        <p:spPr>
          <a:xfrm rot="15432728" flipV="1">
            <a:off x="6052789" y="4106480"/>
            <a:ext cx="288032" cy="56534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8316416" y="2276872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N</a:t>
            </a:r>
            <a:endParaRPr lang="ru-RU" baseline="30000" dirty="0">
              <a:solidFill>
                <a:srgbClr val="00B050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7308304" y="1196752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</a:t>
            </a:r>
            <a:endParaRPr lang="ru-RU" baseline="30000" dirty="0">
              <a:solidFill>
                <a:srgbClr val="00B050"/>
              </a:solidFill>
            </a:endParaRPr>
          </a:p>
        </p:txBody>
      </p:sp>
      <p:sp>
        <p:nvSpPr>
          <p:cNvPr id="57" name="Арка 56"/>
          <p:cNvSpPr/>
          <p:nvPr/>
        </p:nvSpPr>
        <p:spPr>
          <a:xfrm rot="18907432" flipV="1">
            <a:off x="5392706" y="4492368"/>
            <a:ext cx="597188" cy="100736"/>
          </a:xfrm>
          <a:prstGeom prst="blockArc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8" name="Арка 57"/>
          <p:cNvSpPr/>
          <p:nvPr/>
        </p:nvSpPr>
        <p:spPr>
          <a:xfrm rot="18925756" flipV="1">
            <a:off x="5457679" y="4431655"/>
            <a:ext cx="288032" cy="56534"/>
          </a:xfrm>
          <a:prstGeom prst="blockArc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9" name="Арка 58"/>
          <p:cNvSpPr/>
          <p:nvPr/>
        </p:nvSpPr>
        <p:spPr>
          <a:xfrm rot="19022058" flipV="1">
            <a:off x="5427275" y="4449586"/>
            <a:ext cx="477208" cy="45719"/>
          </a:xfrm>
          <a:prstGeom prst="blockArc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508104" y="3212976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?</a:t>
            </a:r>
            <a:endParaRPr lang="ru-RU" baseline="30000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5796136" y="4581128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?</a:t>
            </a:r>
            <a:endParaRPr lang="ru-RU" baseline="300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6300192" y="3284984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?</a:t>
            </a:r>
            <a:endParaRPr lang="ru-RU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/>
      <p:bldP spid="9" grpId="0"/>
      <p:bldP spid="10" grpId="0"/>
      <p:bldP spid="22" grpId="0"/>
      <p:bldP spid="32" grpId="0"/>
      <p:bldP spid="38" grpId="0" animBg="1"/>
      <p:bldP spid="39" grpId="0" animBg="1"/>
      <p:bldP spid="40" grpId="0" animBg="1"/>
      <p:bldP spid="41" grpId="0"/>
      <p:bldP spid="41" grpId="1"/>
      <p:bldP spid="42" grpId="0"/>
      <p:bldP spid="42" grpId="1"/>
      <p:bldP spid="43" grpId="0"/>
      <p:bldP spid="43" grpId="1"/>
      <p:bldP spid="45" grpId="0"/>
      <p:bldP spid="45" grpId="1"/>
      <p:bldP spid="46" grpId="0"/>
      <p:bldP spid="46" grpId="1"/>
      <p:bldP spid="49" grpId="0" animBg="1"/>
      <p:bldP spid="52" grpId="0" animBg="1"/>
      <p:bldP spid="53" grpId="0" animBg="1"/>
      <p:bldP spid="54" grpId="0"/>
      <p:bldP spid="56" grpId="0"/>
      <p:bldP spid="57" grpId="0" animBg="1"/>
      <p:bldP spid="58" grpId="0" animBg="1"/>
      <p:bldP spid="59" grpId="0" animBg="1"/>
      <p:bldP spid="60" grpId="0"/>
      <p:bldP spid="60" grpId="1"/>
      <p:bldP spid="61" grpId="0"/>
      <p:bldP spid="61" grpId="1"/>
      <p:bldP spid="62" grpId="0"/>
      <p:bldP spid="6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2"/>
          <p:cNvSpPr txBox="1">
            <a:spLocks/>
          </p:cNvSpPr>
          <p:nvPr/>
        </p:nvSpPr>
        <p:spPr>
          <a:xfrm>
            <a:off x="7812360" y="2348880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8028384" y="1124744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37" name="Содержимое 2"/>
          <p:cNvSpPr txBox="1">
            <a:spLocks/>
          </p:cNvSpPr>
          <p:nvPr/>
        </p:nvSpPr>
        <p:spPr>
          <a:xfrm>
            <a:off x="5436096" y="1844824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Повторяем теорию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836712"/>
            <a:ext cx="48965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Какие углы образованные при пересечении двух прямых вы можете назвать?</a:t>
            </a:r>
            <a:r>
              <a:rPr lang="ru-RU" sz="2400" dirty="0" smtClean="0"/>
              <a:t> </a:t>
            </a:r>
          </a:p>
          <a:p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732240" y="1484784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988840"/>
            <a:ext cx="554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Смежные и вертикальные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956376" y="1340768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В</a:t>
            </a:r>
            <a:endParaRPr lang="ru-RU" baseline="30000" dirty="0">
              <a:solidFill>
                <a:srgbClr val="00B05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84368" y="2636912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С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96136" y="836712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323528" y="3429000"/>
            <a:ext cx="604867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 smtClean="0"/>
              <a:t>Аналогично назовите все смежные углы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5580112" y="620688"/>
            <a:ext cx="50405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539552" y="2420888"/>
            <a:ext cx="4536504" cy="792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 smtClean="0"/>
              <a:t>Назовите свойство смежных углов: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3568" y="5949280"/>
            <a:ext cx="489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1+    2+     3=……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395536" y="5517232"/>
            <a:ext cx="5256584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 рисунку определите сумму углов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5292080" y="908720"/>
            <a:ext cx="3240360" cy="252028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475656" y="2708920"/>
            <a:ext cx="6192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Сумма смежных углов равна 180</a:t>
            </a:r>
            <a:r>
              <a:rPr lang="ru-RU" sz="2400" b="1" i="1" baseline="30000" dirty="0" smtClean="0">
                <a:solidFill>
                  <a:srgbClr val="0070C0"/>
                </a:solidFill>
              </a:rPr>
              <a:t>0</a:t>
            </a:r>
            <a:endParaRPr lang="ru-RU" sz="2400" b="1" i="1" baseline="30000" dirty="0">
              <a:solidFill>
                <a:srgbClr val="0070C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948264" y="1988840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 flipV="1">
            <a:off x="6156176" y="4797152"/>
            <a:ext cx="2592288" cy="136815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076056" y="1628800"/>
            <a:ext cx="3600400" cy="100811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Арка 37"/>
          <p:cNvSpPr/>
          <p:nvPr/>
        </p:nvSpPr>
        <p:spPr>
          <a:xfrm rot="11648426" flipV="1">
            <a:off x="6669351" y="1895656"/>
            <a:ext cx="432048" cy="12823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Арка 38"/>
          <p:cNvSpPr/>
          <p:nvPr/>
        </p:nvSpPr>
        <p:spPr>
          <a:xfrm rot="16807335" flipV="1">
            <a:off x="7128450" y="2197489"/>
            <a:ext cx="357772" cy="80454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Арка 39"/>
          <p:cNvSpPr/>
          <p:nvPr/>
        </p:nvSpPr>
        <p:spPr>
          <a:xfrm rot="17010660" flipV="1">
            <a:off x="7103156" y="2179216"/>
            <a:ext cx="288032" cy="56534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012160" y="1772816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?</a:t>
            </a:r>
            <a:endParaRPr lang="ru-RU" baseline="300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6804248" y="1484784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?</a:t>
            </a:r>
            <a:endParaRPr lang="ru-RU" baseline="300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7308304" y="2060848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72</a:t>
            </a:r>
            <a:r>
              <a:rPr lang="ru-RU" b="1" baseline="30000" dirty="0" smtClean="0"/>
              <a:t>0</a:t>
            </a:r>
            <a:endParaRPr lang="ru-RU" baseline="30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220072" y="2204864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47" name="Содержимое 2"/>
          <p:cNvSpPr txBox="1">
            <a:spLocks/>
          </p:cNvSpPr>
          <p:nvPr/>
        </p:nvSpPr>
        <p:spPr>
          <a:xfrm>
            <a:off x="827584" y="2996952"/>
            <a:ext cx="684076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ОВ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ВО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=</a:t>
            </a:r>
            <a:r>
              <a:rPr lang="ru-RU" sz="2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180</a:t>
            </a:r>
            <a:r>
              <a:rPr lang="ru-RU" sz="2400" i="1" baseline="30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ru-RU" sz="24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>
              <a:spcBef>
                <a:spcPct val="20000"/>
              </a:spcBef>
            </a:pPr>
            <a:endParaRPr kumimoji="0" lang="ru-RU" sz="2800" b="1" i="1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flipH="1">
            <a:off x="611560" y="3212976"/>
            <a:ext cx="144016" cy="144016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611560" y="3356992"/>
            <a:ext cx="216024" cy="0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1115616" y="6122913"/>
            <a:ext cx="144016" cy="144016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1115616" y="6266929"/>
            <a:ext cx="216024" cy="0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1619672" y="3212976"/>
            <a:ext cx="144016" cy="144016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1619672" y="3356992"/>
            <a:ext cx="216024" cy="0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539552" y="6122913"/>
            <a:ext cx="144016" cy="144016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539552" y="6266929"/>
            <a:ext cx="216024" cy="0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Содержимое 2"/>
          <p:cNvSpPr txBox="1">
            <a:spLocks/>
          </p:cNvSpPr>
          <p:nvPr/>
        </p:nvSpPr>
        <p:spPr>
          <a:xfrm>
            <a:off x="323528" y="3861048"/>
            <a:ext cx="7488832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 smtClean="0"/>
              <a:t>Назовите свойство вертикальных углов: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95536" y="4293096"/>
            <a:ext cx="6192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Вертикальные углы равны</a:t>
            </a:r>
            <a:endParaRPr lang="ru-RU" sz="2400" b="1" i="1" baseline="30000" dirty="0">
              <a:solidFill>
                <a:srgbClr val="0070C0"/>
              </a:solidFill>
            </a:endParaRPr>
          </a:p>
        </p:txBody>
      </p:sp>
      <p:sp>
        <p:nvSpPr>
          <p:cNvPr id="59" name="Содержимое 2"/>
          <p:cNvSpPr txBox="1">
            <a:spLocks/>
          </p:cNvSpPr>
          <p:nvPr/>
        </p:nvSpPr>
        <p:spPr>
          <a:xfrm>
            <a:off x="395536" y="4797152"/>
            <a:ext cx="7488832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 smtClean="0"/>
              <a:t>Назовите вертикальные углы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 flipH="1">
            <a:off x="1691680" y="6122913"/>
            <a:ext cx="144016" cy="144016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1691680" y="6266929"/>
            <a:ext cx="216024" cy="0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H="1" flipV="1">
            <a:off x="6588224" y="4437112"/>
            <a:ext cx="1224136" cy="201622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H="1">
            <a:off x="5580112" y="4653136"/>
            <a:ext cx="3240360" cy="122413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Прямоугольник 69"/>
          <p:cNvSpPr/>
          <p:nvPr/>
        </p:nvSpPr>
        <p:spPr>
          <a:xfrm>
            <a:off x="7040154" y="4931876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sp>
        <p:nvSpPr>
          <p:cNvPr id="71" name="Арка 70"/>
          <p:cNvSpPr/>
          <p:nvPr/>
        </p:nvSpPr>
        <p:spPr>
          <a:xfrm rot="16807335" flipV="1">
            <a:off x="7416482" y="5300136"/>
            <a:ext cx="357772" cy="80454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2" name="Арка 71"/>
          <p:cNvSpPr/>
          <p:nvPr/>
        </p:nvSpPr>
        <p:spPr>
          <a:xfrm rot="17010660" flipV="1">
            <a:off x="7319180" y="5281863"/>
            <a:ext cx="288032" cy="56534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Арка 72"/>
          <p:cNvSpPr/>
          <p:nvPr/>
        </p:nvSpPr>
        <p:spPr>
          <a:xfrm rot="5833487" flipV="1">
            <a:off x="6256085" y="1987925"/>
            <a:ext cx="357772" cy="80454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4" name="Арка 73"/>
          <p:cNvSpPr/>
          <p:nvPr/>
        </p:nvSpPr>
        <p:spPr>
          <a:xfrm rot="5872199" flipV="1">
            <a:off x="6369370" y="2034549"/>
            <a:ext cx="288032" cy="56534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5" name="Арка 74"/>
          <p:cNvSpPr/>
          <p:nvPr/>
        </p:nvSpPr>
        <p:spPr>
          <a:xfrm rot="504354" flipV="1">
            <a:off x="6595277" y="2235755"/>
            <a:ext cx="432048" cy="12823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6660232" y="2420888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?</a:t>
            </a:r>
            <a:endParaRPr lang="ru-RU" baseline="30000" dirty="0"/>
          </a:p>
        </p:txBody>
      </p:sp>
      <p:sp>
        <p:nvSpPr>
          <p:cNvPr id="77" name="Арка 76"/>
          <p:cNvSpPr/>
          <p:nvPr/>
        </p:nvSpPr>
        <p:spPr>
          <a:xfrm rot="729205" flipV="1">
            <a:off x="6812905" y="5417258"/>
            <a:ext cx="432048" cy="12823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0" name="Арка 79"/>
          <p:cNvSpPr/>
          <p:nvPr/>
        </p:nvSpPr>
        <p:spPr>
          <a:xfrm rot="8001733" flipV="1">
            <a:off x="6401283" y="4743265"/>
            <a:ext cx="357772" cy="80454"/>
          </a:xfrm>
          <a:prstGeom prst="blockArc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1" name="Арка 80"/>
          <p:cNvSpPr/>
          <p:nvPr/>
        </p:nvSpPr>
        <p:spPr>
          <a:xfrm rot="7833195" flipV="1">
            <a:off x="6631326" y="4968695"/>
            <a:ext cx="288032" cy="56534"/>
          </a:xfrm>
          <a:prstGeom prst="blockArc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Арка 81"/>
          <p:cNvSpPr/>
          <p:nvPr/>
        </p:nvSpPr>
        <p:spPr>
          <a:xfrm rot="8001733" flipV="1">
            <a:off x="6492972" y="4851075"/>
            <a:ext cx="334520" cy="80255"/>
          </a:xfrm>
          <a:prstGeom prst="blockArc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7740352" y="515719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2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6732240" y="551723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1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6228184" y="436510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3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2267744" y="5906889"/>
            <a:ext cx="10081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180</a:t>
            </a:r>
            <a:r>
              <a:rPr lang="ru-RU" sz="2400" b="1" i="1" baseline="30000" dirty="0" smtClean="0">
                <a:solidFill>
                  <a:srgbClr val="0070C0"/>
                </a:solidFill>
              </a:rPr>
              <a:t>0</a:t>
            </a:r>
            <a:endParaRPr lang="ru-RU" sz="2400" b="1" i="1" baseline="30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2" grpId="0"/>
      <p:bldP spid="37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20" grpId="0"/>
      <p:bldP spid="21" grpId="0"/>
      <p:bldP spid="22" grpId="0"/>
      <p:bldP spid="25" grpId="0"/>
      <p:bldP spid="32" grpId="0"/>
      <p:bldP spid="38" grpId="0" animBg="1"/>
      <p:bldP spid="39" grpId="0" animBg="1"/>
      <p:bldP spid="40" grpId="0" animBg="1"/>
      <p:bldP spid="41" grpId="0"/>
      <p:bldP spid="43" grpId="0"/>
      <p:bldP spid="45" grpId="0"/>
      <p:bldP spid="35" grpId="0"/>
      <p:bldP spid="47" grpId="0"/>
      <p:bldP spid="57" grpId="0"/>
      <p:bldP spid="58" grpId="0"/>
      <p:bldP spid="59" grpId="0"/>
      <p:bldP spid="70" grpId="0"/>
      <p:bldP spid="71" grpId="0" animBg="1"/>
      <p:bldP spid="72" grpId="0" animBg="1"/>
      <p:bldP spid="73" grpId="0" animBg="1"/>
      <p:bldP spid="74" grpId="0" animBg="1"/>
      <p:bldP spid="75" grpId="0" animBg="1"/>
      <p:bldP spid="76" grpId="0"/>
      <p:bldP spid="77" grpId="0" animBg="1"/>
      <p:bldP spid="80" grpId="0" animBg="1"/>
      <p:bldP spid="81" grpId="0" animBg="1"/>
      <p:bldP spid="82" grpId="0" animBg="1"/>
      <p:bldP spid="83" grpId="0"/>
      <p:bldP spid="84" grpId="0"/>
      <p:bldP spid="85" grpId="0"/>
      <p:bldP spid="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Повторяем теорию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836713"/>
            <a:ext cx="5040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Какой угол называют прямым?</a:t>
            </a:r>
            <a:r>
              <a:rPr lang="ru-RU" sz="2400" dirty="0" smtClean="0"/>
              <a:t> 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268760"/>
            <a:ext cx="2520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Угол, равный 90</a:t>
            </a:r>
            <a:r>
              <a:rPr lang="ru-RU" sz="2400" b="1" i="1" baseline="30000" dirty="0" smtClean="0">
                <a:solidFill>
                  <a:srgbClr val="0070C0"/>
                </a:solidFill>
              </a:rPr>
              <a:t>0</a:t>
            </a:r>
            <a:endParaRPr lang="ru-RU" sz="2400" b="1" i="1" baseline="300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12360" y="1772816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20272" y="620688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395536" y="3645024"/>
            <a:ext cx="6984776" cy="792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 smtClean="0"/>
              <a:t>Назовите свойство двух прямых перпендикулярных третьей: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539552" y="1700808"/>
            <a:ext cx="5112568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noProof="0" dirty="0" smtClean="0"/>
              <a:t>Что такое перпендикуляр?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60" y="5877272"/>
            <a:ext cx="1440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A</a:t>
            </a:r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r>
              <a:rPr lang="ru-RU" sz="2400" b="1" baseline="-25000" dirty="0" smtClean="0">
                <a:solidFill>
                  <a:srgbClr val="0070C0"/>
                </a:solidFill>
              </a:rPr>
              <a:t>1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II</a:t>
            </a:r>
            <a:r>
              <a:rPr lang="ru-RU" sz="2400" b="1" dirty="0" smtClean="0">
                <a:solidFill>
                  <a:srgbClr val="0070C0"/>
                </a:solidFill>
              </a:rPr>
              <a:t> ВВ</a:t>
            </a:r>
            <a:r>
              <a:rPr lang="ru-RU" sz="2400" b="1" baseline="-25000" dirty="0" smtClean="0">
                <a:solidFill>
                  <a:srgbClr val="0070C0"/>
                </a:solidFill>
              </a:rPr>
              <a:t>1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539552" y="4869160"/>
            <a:ext cx="5256584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6948264" y="620688"/>
            <a:ext cx="0" cy="252028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467544" y="2060848"/>
            <a:ext cx="58326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Перпендикуляр это отрезок, опущенный на прямую под углом 90 градусов (или иначе называемым "прямым углом"). Записывают:</a:t>
            </a:r>
            <a:endParaRPr lang="ru-RU" sz="2400" b="1" i="1" baseline="30000" dirty="0">
              <a:solidFill>
                <a:srgbClr val="0070C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948264" y="278092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6444208" y="4221088"/>
            <a:ext cx="0" cy="223224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5796136" y="2060848"/>
            <a:ext cx="2304256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6516216" y="155679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?</a:t>
            </a:r>
            <a:endParaRPr lang="ru-RU" baseline="300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7092280" y="2276872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?</a:t>
            </a:r>
            <a:endParaRPr lang="ru-RU" baseline="300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7020272" y="1628800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90</a:t>
            </a:r>
            <a:r>
              <a:rPr lang="ru-RU" b="1" baseline="30000" dirty="0" smtClean="0"/>
              <a:t>0</a:t>
            </a:r>
            <a:endParaRPr lang="ru-RU" baseline="30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724128" y="1772816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47" name="Содержимое 2"/>
          <p:cNvSpPr txBox="1">
            <a:spLocks/>
          </p:cNvSpPr>
          <p:nvPr/>
        </p:nvSpPr>
        <p:spPr>
          <a:xfrm>
            <a:off x="2483768" y="3140968"/>
            <a:ext cx="1944216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</a:pP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О 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⊥</a:t>
            </a: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В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ru-RU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ru-RU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>
              <a:spcBef>
                <a:spcPct val="20000"/>
              </a:spcBef>
            </a:pPr>
            <a:endParaRPr kumimoji="0" lang="ru-RU" sz="2800" b="1" i="1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39552" y="4365104"/>
            <a:ext cx="6192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Две прямые, перпендикулярные третьей, не пересекаются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A</a:t>
            </a:r>
            <a:r>
              <a:rPr lang="ru-RU" sz="2400" b="1" dirty="0" smtClean="0">
                <a:solidFill>
                  <a:srgbClr val="0070C0"/>
                </a:solidFill>
              </a:rPr>
              <a:t>А</a:t>
            </a:r>
            <a:r>
              <a:rPr lang="ru-RU" sz="2400" b="1" baseline="-25000" dirty="0" smtClean="0">
                <a:solidFill>
                  <a:srgbClr val="0070C0"/>
                </a:solidFill>
              </a:rPr>
              <a:t>1</a:t>
            </a:r>
            <a:r>
              <a:rPr lang="ru-RU" sz="2400" b="1" dirty="0" smtClean="0">
                <a:solidFill>
                  <a:srgbClr val="0070C0"/>
                </a:solidFill>
              </a:rPr>
              <a:t> ⊥ а , ВВ</a:t>
            </a:r>
            <a:r>
              <a:rPr lang="ru-RU" sz="2400" b="1" baseline="-25000" dirty="0" smtClean="0">
                <a:solidFill>
                  <a:srgbClr val="0070C0"/>
                </a:solidFill>
              </a:rPr>
              <a:t>1</a:t>
            </a:r>
            <a:r>
              <a:rPr lang="ru-RU" sz="2400" b="1" dirty="0" smtClean="0">
                <a:solidFill>
                  <a:srgbClr val="0070C0"/>
                </a:solidFill>
              </a:rPr>
              <a:t> ⊥ а </a:t>
            </a:r>
          </a:p>
        </p:txBody>
      </p:sp>
      <p:sp>
        <p:nvSpPr>
          <p:cNvPr id="59" name="Содержимое 2"/>
          <p:cNvSpPr txBox="1">
            <a:spLocks/>
          </p:cNvSpPr>
          <p:nvPr/>
        </p:nvSpPr>
        <p:spPr>
          <a:xfrm>
            <a:off x="539552" y="5229200"/>
            <a:ext cx="5616624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 smtClean="0"/>
              <a:t>Что вы можете сказать об этих прямых?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V="1">
            <a:off x="6948264" y="836712"/>
            <a:ext cx="0" cy="12241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H="1">
            <a:off x="5652120" y="5229200"/>
            <a:ext cx="3096344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6516216" y="2204864"/>
            <a:ext cx="292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?</a:t>
            </a:r>
            <a:endParaRPr lang="ru-RU" baseline="30000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6804248" y="1916832"/>
            <a:ext cx="288032" cy="2880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6896138" y="1988840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cxnSp>
        <p:nvCxnSpPr>
          <p:cNvPr id="91" name="Прямая соединительная линия 90"/>
          <p:cNvCxnSpPr/>
          <p:nvPr/>
        </p:nvCxnSpPr>
        <p:spPr>
          <a:xfrm flipV="1">
            <a:off x="7956376" y="4221088"/>
            <a:ext cx="0" cy="223224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Прямоугольник 91"/>
          <p:cNvSpPr/>
          <p:nvPr/>
        </p:nvSpPr>
        <p:spPr>
          <a:xfrm>
            <a:off x="6300192" y="5085184"/>
            <a:ext cx="288032" cy="2880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7812360" y="5085184"/>
            <a:ext cx="288032" cy="2880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6444208" y="4365104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6444208" y="594928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</a:t>
            </a:r>
            <a:r>
              <a:rPr lang="ru-RU" b="1" baseline="-25000" dirty="0" smtClean="0">
                <a:solidFill>
                  <a:srgbClr val="0070C0"/>
                </a:solidFill>
              </a:rPr>
              <a:t>1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7956376" y="594928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</a:t>
            </a:r>
            <a:r>
              <a:rPr lang="ru-RU" b="1" baseline="-25000" dirty="0" smtClean="0">
                <a:solidFill>
                  <a:srgbClr val="0070C0"/>
                </a:solidFill>
              </a:rPr>
              <a:t>1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7956376" y="4365104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</a:t>
            </a:r>
            <a:endParaRPr lang="ru-RU" baseline="30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0" grpId="0"/>
      <p:bldP spid="11" grpId="0"/>
      <p:bldP spid="20" grpId="0"/>
      <p:bldP spid="21" grpId="0"/>
      <p:bldP spid="25" grpId="0"/>
      <p:bldP spid="32" grpId="0"/>
      <p:bldP spid="41" grpId="0"/>
      <p:bldP spid="43" grpId="0"/>
      <p:bldP spid="45" grpId="0"/>
      <p:bldP spid="35" grpId="0"/>
      <p:bldP spid="47" grpId="0"/>
      <p:bldP spid="58" grpId="0"/>
      <p:bldP spid="59" grpId="0"/>
      <p:bldP spid="76" grpId="0"/>
      <p:bldP spid="78" grpId="0" animBg="1"/>
      <p:bldP spid="70" grpId="0"/>
      <p:bldP spid="92" grpId="0" animBg="1"/>
      <p:bldP spid="93" grpId="0" animBg="1"/>
      <p:bldP spid="94" grpId="0"/>
      <p:bldP spid="95" grpId="0"/>
      <p:bldP spid="96" grpId="0"/>
      <p:bldP spid="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Повторяем теорию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836713"/>
            <a:ext cx="5040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Что такое треугольник?</a:t>
            </a:r>
            <a:r>
              <a:rPr lang="ru-RU" sz="2400" dirty="0" smtClean="0"/>
              <a:t> 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196752"/>
            <a:ext cx="52565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Треугольник –это геометрическая фигура, которая состоит из трех точек, соединенных отрезками</a:t>
            </a:r>
            <a:endParaRPr lang="ru-RU" sz="2400" b="1" i="1" baseline="300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04448" y="2492896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В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20272" y="620688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539552" y="2348880"/>
            <a:ext cx="1512168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 smtClean="0"/>
              <a:t>Назовите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539552" y="3645024"/>
            <a:ext cx="5112568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noProof="0" dirty="0" smtClean="0"/>
              <a:t>Какие треугольники вы знаете?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539552" y="4869160"/>
            <a:ext cx="5256584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9552" y="3903439"/>
            <a:ext cx="2448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остроугольный</a:t>
            </a:r>
            <a:endParaRPr lang="ru-RU" sz="2400" b="1" i="1" baseline="30000" dirty="0">
              <a:solidFill>
                <a:srgbClr val="0070C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228184" y="206084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cxnSp>
        <p:nvCxnSpPr>
          <p:cNvPr id="34" name="Прямая соединительная линия 33"/>
          <p:cNvCxnSpPr>
            <a:stCxn id="32" idx="3"/>
            <a:endCxn id="10" idx="2"/>
          </p:cNvCxnSpPr>
          <p:nvPr/>
        </p:nvCxnSpPr>
        <p:spPr>
          <a:xfrm flipV="1">
            <a:off x="6534678" y="990020"/>
            <a:ext cx="647658" cy="125549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4932040" y="5373216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90</a:t>
            </a:r>
            <a:r>
              <a:rPr lang="ru-RU" b="1" baseline="30000" dirty="0" smtClean="0"/>
              <a:t>0</a:t>
            </a:r>
            <a:endParaRPr lang="ru-RU" baseline="300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3923928" y="2636912"/>
            <a:ext cx="936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А,В,С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59" name="Содержимое 2"/>
          <p:cNvSpPr txBox="1">
            <a:spLocks/>
          </p:cNvSpPr>
          <p:nvPr/>
        </p:nvSpPr>
        <p:spPr>
          <a:xfrm>
            <a:off x="539552" y="2636912"/>
            <a:ext cx="3456384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 smtClean="0"/>
              <a:t>-вершины треугольника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4" name="Прямая соединительная линия 63"/>
          <p:cNvCxnSpPr>
            <a:endCxn id="32" idx="3"/>
          </p:cNvCxnSpPr>
          <p:nvPr/>
        </p:nvCxnSpPr>
        <p:spPr>
          <a:xfrm flipH="1" flipV="1">
            <a:off x="6534678" y="2245514"/>
            <a:ext cx="2069770" cy="39139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>
            <a:endCxn id="10" idx="2"/>
          </p:cNvCxnSpPr>
          <p:nvPr/>
        </p:nvCxnSpPr>
        <p:spPr>
          <a:xfrm flipH="1" flipV="1">
            <a:off x="7182336" y="990020"/>
            <a:ext cx="1422112" cy="164689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8028384" y="908720"/>
            <a:ext cx="8640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рис. 1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48" name="Содержимое 2"/>
          <p:cNvSpPr txBox="1">
            <a:spLocks/>
          </p:cNvSpPr>
          <p:nvPr/>
        </p:nvSpPr>
        <p:spPr>
          <a:xfrm>
            <a:off x="539552" y="2924944"/>
            <a:ext cx="331236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 smtClean="0"/>
              <a:t>-стороны треугольника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923928" y="2924944"/>
            <a:ext cx="1440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АВ,ВС,СА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50" name="Содержимое 2"/>
          <p:cNvSpPr txBox="1">
            <a:spLocks/>
          </p:cNvSpPr>
          <p:nvPr/>
        </p:nvSpPr>
        <p:spPr>
          <a:xfrm>
            <a:off x="539552" y="3212976"/>
            <a:ext cx="331236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b="1" dirty="0" smtClean="0"/>
              <a:t>-углы треугольника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419872" y="3212976"/>
            <a:ext cx="554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САВ,    АВС,   ВСА иначе    А,   В,   С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2400" b="1" dirty="0" smtClean="0">
                <a:solidFill>
                  <a:srgbClr val="0070C0"/>
                </a:solidFill>
              </a:rPr>
              <a:t> </a:t>
            </a: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flipH="1">
            <a:off x="3275856" y="3429000"/>
            <a:ext cx="144016" cy="144016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3275856" y="3573016"/>
            <a:ext cx="216024" cy="0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4139952" y="3429000"/>
            <a:ext cx="144016" cy="144016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4139952" y="3573016"/>
            <a:ext cx="216024" cy="0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4932040" y="3429000"/>
            <a:ext cx="144016" cy="144016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4932040" y="3573016"/>
            <a:ext cx="216024" cy="0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6588224" y="3429000"/>
            <a:ext cx="144016" cy="144016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H="1">
            <a:off x="6588224" y="3573016"/>
            <a:ext cx="216024" cy="0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7092280" y="3429000"/>
            <a:ext cx="144016" cy="144016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7092280" y="3573016"/>
            <a:ext cx="216024" cy="0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>
            <a:off x="7524328" y="3429000"/>
            <a:ext cx="144016" cy="144016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7524328" y="3573016"/>
            <a:ext cx="216024" cy="0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Арка 68"/>
          <p:cNvSpPr/>
          <p:nvPr/>
        </p:nvSpPr>
        <p:spPr>
          <a:xfrm rot="6970774" flipV="1">
            <a:off x="7964519" y="2342919"/>
            <a:ext cx="357772" cy="80454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1" name="Арка 70"/>
          <p:cNvSpPr/>
          <p:nvPr/>
        </p:nvSpPr>
        <p:spPr>
          <a:xfrm rot="7111483" flipV="1">
            <a:off x="8098445" y="2394481"/>
            <a:ext cx="288032" cy="56534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2" name="Арка 71"/>
          <p:cNvSpPr/>
          <p:nvPr/>
        </p:nvSpPr>
        <p:spPr>
          <a:xfrm flipV="1">
            <a:off x="7028929" y="1240795"/>
            <a:ext cx="432048" cy="12823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Арка 72"/>
          <p:cNvSpPr/>
          <p:nvPr/>
        </p:nvSpPr>
        <p:spPr>
          <a:xfrm rot="14933439" flipV="1">
            <a:off x="6615152" y="2046398"/>
            <a:ext cx="432644" cy="45719"/>
          </a:xfrm>
          <a:prstGeom prst="blockArc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4" name="Арка 73"/>
          <p:cNvSpPr/>
          <p:nvPr/>
        </p:nvSpPr>
        <p:spPr>
          <a:xfrm rot="15109998" flipV="1">
            <a:off x="6588472" y="2105235"/>
            <a:ext cx="288032" cy="56534"/>
          </a:xfrm>
          <a:prstGeom prst="blockArc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5" name="Арка 74"/>
          <p:cNvSpPr/>
          <p:nvPr/>
        </p:nvSpPr>
        <p:spPr>
          <a:xfrm rot="14978308" flipV="1">
            <a:off x="6593694" y="2080346"/>
            <a:ext cx="377576" cy="59918"/>
          </a:xfrm>
          <a:prstGeom prst="blockArc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539552" y="4191471"/>
            <a:ext cx="2448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тупоугольный</a:t>
            </a:r>
            <a:endParaRPr lang="ru-RU" sz="2400" b="1" i="1" baseline="30000" dirty="0">
              <a:solidFill>
                <a:srgbClr val="0070C0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539552" y="4479503"/>
            <a:ext cx="2448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прямоугольный</a:t>
            </a:r>
            <a:endParaRPr lang="ru-RU" sz="2400" b="1" i="1" baseline="30000" dirty="0">
              <a:solidFill>
                <a:srgbClr val="0070C0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5868144" y="3903439"/>
            <a:ext cx="280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разносторонний</a:t>
            </a:r>
            <a:endParaRPr lang="ru-RU" sz="2400" b="1" i="1" baseline="30000" dirty="0">
              <a:solidFill>
                <a:srgbClr val="0070C0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868144" y="4191471"/>
            <a:ext cx="280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равнобедренный</a:t>
            </a:r>
            <a:endParaRPr lang="ru-RU" sz="2400" b="1" i="1" baseline="30000" dirty="0">
              <a:solidFill>
                <a:srgbClr val="0070C0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5868144" y="4479503"/>
            <a:ext cx="280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равносторонний</a:t>
            </a:r>
            <a:endParaRPr lang="ru-RU" sz="2400" b="1" i="1" baseline="30000" dirty="0">
              <a:solidFill>
                <a:srgbClr val="0070C0"/>
              </a:solidFill>
            </a:endParaRPr>
          </a:p>
        </p:txBody>
      </p:sp>
      <p:cxnSp>
        <p:nvCxnSpPr>
          <p:cNvPr id="83" name="Прямая соединительная линия 82"/>
          <p:cNvCxnSpPr/>
          <p:nvPr/>
        </p:nvCxnSpPr>
        <p:spPr>
          <a:xfrm flipH="1" flipV="1">
            <a:off x="1331640" y="6093296"/>
            <a:ext cx="1224136" cy="21602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Прямоугольник 83"/>
          <p:cNvSpPr/>
          <p:nvPr/>
        </p:nvSpPr>
        <p:spPr>
          <a:xfrm>
            <a:off x="2123728" y="5085184"/>
            <a:ext cx="8640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рис. 2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 flipH="1" flipV="1">
            <a:off x="611560" y="5085184"/>
            <a:ext cx="720080" cy="100811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flipH="1" flipV="1">
            <a:off x="611560" y="5085184"/>
            <a:ext cx="1944216" cy="122413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Прямоугольник 99"/>
          <p:cNvSpPr/>
          <p:nvPr/>
        </p:nvSpPr>
        <p:spPr>
          <a:xfrm>
            <a:off x="323528" y="486916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483768" y="5949280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1025146" y="602128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1763688" y="6093296"/>
            <a:ext cx="144016" cy="144016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H="1">
            <a:off x="971600" y="5589240"/>
            <a:ext cx="144016" cy="144016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Арка 106"/>
          <p:cNvSpPr/>
          <p:nvPr/>
        </p:nvSpPr>
        <p:spPr>
          <a:xfrm rot="7111483" flipV="1">
            <a:off x="2130778" y="6128075"/>
            <a:ext cx="123445" cy="74458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8" name="Арка 107"/>
          <p:cNvSpPr/>
          <p:nvPr/>
        </p:nvSpPr>
        <p:spPr>
          <a:xfrm rot="18434022" flipV="1">
            <a:off x="846740" y="5338674"/>
            <a:ext cx="128384" cy="69083"/>
          </a:xfrm>
          <a:prstGeom prst="blockArc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9" name="Арка 108"/>
          <p:cNvSpPr/>
          <p:nvPr/>
        </p:nvSpPr>
        <p:spPr>
          <a:xfrm rot="12973484" flipV="1">
            <a:off x="1162831" y="5989955"/>
            <a:ext cx="396310" cy="45719"/>
          </a:xfrm>
          <a:prstGeom prst="blockArc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0" name="Арка 109"/>
          <p:cNvSpPr/>
          <p:nvPr/>
        </p:nvSpPr>
        <p:spPr>
          <a:xfrm rot="12973484" flipV="1">
            <a:off x="1160179" y="5942727"/>
            <a:ext cx="486937" cy="66390"/>
          </a:xfrm>
          <a:prstGeom prst="blockArc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 flipH="1">
            <a:off x="3419872" y="6237312"/>
            <a:ext cx="252028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 flipH="1">
            <a:off x="3419872" y="5229200"/>
            <a:ext cx="1872208" cy="100811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Прямоугольник 117"/>
          <p:cNvSpPr/>
          <p:nvPr/>
        </p:nvSpPr>
        <p:spPr>
          <a:xfrm rot="19851348">
            <a:off x="5173922" y="5254232"/>
            <a:ext cx="159236" cy="1684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9" name="Прямая соединительная линия 118"/>
          <p:cNvCxnSpPr>
            <a:stCxn id="118" idx="3"/>
          </p:cNvCxnSpPr>
          <p:nvPr/>
        </p:nvCxnSpPr>
        <p:spPr>
          <a:xfrm>
            <a:off x="5323078" y="5299667"/>
            <a:ext cx="617074" cy="937645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Прямоугольник 122"/>
          <p:cNvSpPr/>
          <p:nvPr/>
        </p:nvSpPr>
        <p:spPr>
          <a:xfrm>
            <a:off x="4067944" y="4725144"/>
            <a:ext cx="8640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рис. 3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124" name="Прямоугольник 123"/>
          <p:cNvSpPr/>
          <p:nvPr/>
        </p:nvSpPr>
        <p:spPr>
          <a:xfrm rot="1970121">
            <a:off x="1138875" y="5535356"/>
            <a:ext cx="14401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</a:rPr>
              <a:t>основание</a:t>
            </a:r>
            <a:endParaRPr lang="ru-RU" sz="1600" b="1" i="1" baseline="30000" dirty="0">
              <a:solidFill>
                <a:srgbClr val="0070C0"/>
              </a:solidFill>
            </a:endParaRPr>
          </a:p>
        </p:txBody>
      </p:sp>
      <p:sp>
        <p:nvSpPr>
          <p:cNvPr id="125" name="Прямоугольник 124"/>
          <p:cNvSpPr/>
          <p:nvPr/>
        </p:nvSpPr>
        <p:spPr>
          <a:xfrm rot="579961">
            <a:off x="1203333" y="6254846"/>
            <a:ext cx="17911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</a:rPr>
              <a:t>боковая сторона</a:t>
            </a:r>
            <a:endParaRPr lang="ru-RU" sz="1600" b="1" i="1" baseline="30000" dirty="0">
              <a:solidFill>
                <a:srgbClr val="0070C0"/>
              </a:solidFill>
            </a:endParaRPr>
          </a:p>
        </p:txBody>
      </p:sp>
      <p:sp>
        <p:nvSpPr>
          <p:cNvPr id="126" name="Прямоугольник 125"/>
          <p:cNvSpPr/>
          <p:nvPr/>
        </p:nvSpPr>
        <p:spPr>
          <a:xfrm rot="3289568">
            <a:off x="195716" y="5445794"/>
            <a:ext cx="10057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боковая</a:t>
            </a:r>
          </a:p>
          <a:p>
            <a:pPr algn="ctr"/>
            <a:r>
              <a:rPr lang="ru-RU" sz="1600" b="1" i="1" dirty="0" smtClean="0">
                <a:solidFill>
                  <a:srgbClr val="0070C0"/>
                </a:solidFill>
              </a:rPr>
              <a:t>сторона</a:t>
            </a:r>
            <a:endParaRPr lang="ru-RU" sz="1600" b="1" i="1" baseline="30000" dirty="0">
              <a:solidFill>
                <a:srgbClr val="0070C0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 rot="19879255">
            <a:off x="3700801" y="5337978"/>
            <a:ext cx="14401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</a:rPr>
              <a:t>катет</a:t>
            </a:r>
            <a:endParaRPr lang="ru-RU" sz="1600" b="1" i="1" baseline="30000" dirty="0">
              <a:solidFill>
                <a:srgbClr val="0070C0"/>
              </a:solidFill>
            </a:endParaRPr>
          </a:p>
        </p:txBody>
      </p:sp>
      <p:sp>
        <p:nvSpPr>
          <p:cNvPr id="128" name="Прямоугольник 127"/>
          <p:cNvSpPr/>
          <p:nvPr/>
        </p:nvSpPr>
        <p:spPr>
          <a:xfrm rot="3385758">
            <a:off x="5112898" y="5681493"/>
            <a:ext cx="14401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</a:rPr>
              <a:t>катет</a:t>
            </a:r>
            <a:endParaRPr lang="ru-RU" sz="1600" b="1" i="1" baseline="30000" dirty="0">
              <a:solidFill>
                <a:srgbClr val="0070C0"/>
              </a:solidFill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4067944" y="6165304"/>
            <a:ext cx="14401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0070C0"/>
                </a:solidFill>
              </a:rPr>
              <a:t>гипотенуза</a:t>
            </a:r>
            <a:endParaRPr lang="ru-RU" sz="1600" b="1" i="1" baseline="30000" dirty="0">
              <a:solidFill>
                <a:srgbClr val="0070C0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3131840" y="594928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5148064" y="4869160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5940152" y="609329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sp>
        <p:nvSpPr>
          <p:cNvPr id="133" name="Арка 132"/>
          <p:cNvSpPr/>
          <p:nvPr/>
        </p:nvSpPr>
        <p:spPr>
          <a:xfrm rot="15151685" flipV="1">
            <a:off x="3805901" y="6066183"/>
            <a:ext cx="245170" cy="83368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4" name="Арка 133"/>
          <p:cNvSpPr/>
          <p:nvPr/>
        </p:nvSpPr>
        <p:spPr>
          <a:xfrm rot="7010318" flipV="1">
            <a:off x="5526338" y="6062278"/>
            <a:ext cx="288032" cy="56534"/>
          </a:xfrm>
          <a:prstGeom prst="blockArc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5" name="Арка 134"/>
          <p:cNvSpPr/>
          <p:nvPr/>
        </p:nvSpPr>
        <p:spPr>
          <a:xfrm rot="6952254" flipV="1">
            <a:off x="5428649" y="6030254"/>
            <a:ext cx="377576" cy="59918"/>
          </a:xfrm>
          <a:prstGeom prst="blockArc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36" name="Прямая соединительная линия 135"/>
          <p:cNvCxnSpPr/>
          <p:nvPr/>
        </p:nvCxnSpPr>
        <p:spPr>
          <a:xfrm flipH="1">
            <a:off x="7452320" y="6237312"/>
            <a:ext cx="1296144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flipH="1">
            <a:off x="7452320" y="5229200"/>
            <a:ext cx="576064" cy="100811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/>
          <p:nvPr/>
        </p:nvCxnSpPr>
        <p:spPr>
          <a:xfrm>
            <a:off x="8028384" y="5229200"/>
            <a:ext cx="720080" cy="1008112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Прямоугольник 145"/>
          <p:cNvSpPr/>
          <p:nvPr/>
        </p:nvSpPr>
        <p:spPr>
          <a:xfrm>
            <a:off x="6732240" y="5517232"/>
            <a:ext cx="8640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рис. 4</a:t>
            </a:r>
            <a:endParaRPr lang="ru-RU" baseline="30000" dirty="0">
              <a:solidFill>
                <a:srgbClr val="0070C0"/>
              </a:solidFill>
            </a:endParaRPr>
          </a:p>
        </p:txBody>
      </p:sp>
      <p:sp>
        <p:nvSpPr>
          <p:cNvPr id="147" name="Арка 146"/>
          <p:cNvSpPr/>
          <p:nvPr/>
        </p:nvSpPr>
        <p:spPr>
          <a:xfrm rot="7010318" flipV="1">
            <a:off x="8334650" y="6062278"/>
            <a:ext cx="288032" cy="56534"/>
          </a:xfrm>
          <a:prstGeom prst="blockArc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8" name="Арка 147"/>
          <p:cNvSpPr/>
          <p:nvPr/>
        </p:nvSpPr>
        <p:spPr>
          <a:xfrm flipV="1">
            <a:off x="7884368" y="5445224"/>
            <a:ext cx="288032" cy="56534"/>
          </a:xfrm>
          <a:prstGeom prst="blockArc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9" name="Арка 148"/>
          <p:cNvSpPr/>
          <p:nvPr/>
        </p:nvSpPr>
        <p:spPr>
          <a:xfrm rot="14053567" flipV="1">
            <a:off x="7559444" y="6054382"/>
            <a:ext cx="288032" cy="56534"/>
          </a:xfrm>
          <a:prstGeom prst="blockArc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7200200" y="6093296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7884368" y="4941168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8676456" y="609329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</a:t>
            </a:r>
            <a:endParaRPr lang="ru-RU" baseline="30000" dirty="0">
              <a:solidFill>
                <a:srgbClr val="FF0000"/>
              </a:solidFill>
            </a:endParaRPr>
          </a:p>
        </p:txBody>
      </p:sp>
      <p:cxnSp>
        <p:nvCxnSpPr>
          <p:cNvPr id="153" name="Прямая соединительная линия 152"/>
          <p:cNvCxnSpPr/>
          <p:nvPr/>
        </p:nvCxnSpPr>
        <p:spPr>
          <a:xfrm flipH="1">
            <a:off x="8316416" y="5661248"/>
            <a:ext cx="144016" cy="144016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/>
          <p:nvPr/>
        </p:nvCxnSpPr>
        <p:spPr>
          <a:xfrm>
            <a:off x="8100392" y="6165304"/>
            <a:ext cx="0" cy="216024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/>
          <p:cNvCxnSpPr/>
          <p:nvPr/>
        </p:nvCxnSpPr>
        <p:spPr>
          <a:xfrm>
            <a:off x="7668344" y="5661248"/>
            <a:ext cx="144016" cy="144016"/>
          </a:xfrm>
          <a:prstGeom prst="line">
            <a:avLst/>
          </a:prstGeom>
          <a:ln w="15875"/>
          <a:effectLst>
            <a:outerShdw blurRad="50800" dist="25400" dir="420000" algn="ctr" rotWithShape="0">
              <a:schemeClr val="tx1">
                <a:lumMod val="75000"/>
                <a:lumOff val="2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0" grpId="0"/>
      <p:bldP spid="11" grpId="0"/>
      <p:bldP spid="20" grpId="0"/>
      <p:bldP spid="25" grpId="0"/>
      <p:bldP spid="32" grpId="0"/>
      <p:bldP spid="45" grpId="0"/>
      <p:bldP spid="58" grpId="0"/>
      <p:bldP spid="59" grpId="0"/>
      <p:bldP spid="97" grpId="0"/>
      <p:bldP spid="48" grpId="0"/>
      <p:bldP spid="49" grpId="0"/>
      <p:bldP spid="50" grpId="0"/>
      <p:bldP spid="51" grpId="0"/>
      <p:bldP spid="69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7" grpId="0"/>
      <p:bldP spid="79" grpId="0"/>
      <p:bldP spid="80" grpId="0"/>
      <p:bldP spid="81" grpId="0"/>
      <p:bldP spid="82" grpId="0"/>
      <p:bldP spid="84" grpId="0"/>
      <p:bldP spid="100" grpId="0"/>
      <p:bldP spid="101" grpId="0"/>
      <p:bldP spid="102" grpId="0"/>
      <p:bldP spid="107" grpId="0" animBg="1"/>
      <p:bldP spid="108" grpId="0" animBg="1"/>
      <p:bldP spid="109" grpId="0" animBg="1"/>
      <p:bldP spid="110" grpId="0" animBg="1"/>
      <p:bldP spid="118" grpId="0" animBg="1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 animBg="1"/>
      <p:bldP spid="134" grpId="0" animBg="1"/>
      <p:bldP spid="135" grpId="0" animBg="1"/>
      <p:bldP spid="146" grpId="0"/>
      <p:bldP spid="147" grpId="0" animBg="1"/>
      <p:bldP spid="148" grpId="0" animBg="1"/>
      <p:bldP spid="149" grpId="0" animBg="1"/>
      <p:bldP spid="150" grpId="0"/>
      <p:bldP spid="151" grpId="0"/>
      <p:bldP spid="1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864096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Домашнее задание</a:t>
            </a:r>
            <a:br>
              <a:rPr lang="ru-RU" sz="3200" dirty="0" smtClean="0"/>
            </a:br>
            <a:r>
              <a:rPr lang="ru-RU" sz="1800" i="1" dirty="0" smtClean="0">
                <a:solidFill>
                  <a:schemeClr val="bg1">
                    <a:lumMod val="75000"/>
                  </a:schemeClr>
                </a:solidFill>
              </a:rPr>
              <a:t>(Для домашнего задания использованы задачи из сборника «Геометрия. 7 класс. Сборник заданий для тематического и итогового контроля знаний» Ершова А.П.)</a:t>
            </a:r>
            <a:endParaRPr lang="ru-RU" sz="1800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3888432" cy="4525963"/>
          </a:xfrm>
        </p:spPr>
        <p:txBody>
          <a:bodyPr>
            <a:normAutofit/>
          </a:bodyPr>
          <a:lstStyle/>
          <a:p>
            <a:pPr marL="0" indent="0"/>
            <a:r>
              <a:rPr lang="ru-RU" sz="1200" b="1" dirty="0" smtClean="0"/>
              <a:t>Задача 1.</a:t>
            </a: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Начертите прямую </a:t>
            </a:r>
            <a:r>
              <a:rPr lang="en-US" sz="1200" dirty="0" smtClean="0"/>
              <a:t>AB</a:t>
            </a:r>
            <a:r>
              <a:rPr lang="ru-RU" sz="1200" dirty="0" smtClean="0"/>
              <a:t> и отметьте точку С, не лежащую на этой прямой. Начертите луч </a:t>
            </a:r>
            <a:r>
              <a:rPr lang="en-US" sz="1200" dirty="0" smtClean="0"/>
              <a:t>AD</a:t>
            </a:r>
            <a:r>
              <a:rPr lang="ru-RU" sz="1200" dirty="0" smtClean="0"/>
              <a:t>, который является продолжением луча </a:t>
            </a:r>
            <a:r>
              <a:rPr lang="en-US" sz="1200" dirty="0" smtClean="0"/>
              <a:t>AC</a:t>
            </a:r>
            <a:r>
              <a:rPr lang="ru-RU" sz="1200" dirty="0" smtClean="0"/>
              <a:t>.</a:t>
            </a:r>
          </a:p>
          <a:p>
            <a:pPr marL="0" indent="0"/>
            <a:r>
              <a:rPr lang="ru-RU" sz="1200" b="1" dirty="0" smtClean="0"/>
              <a:t>Задача 2.</a:t>
            </a: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Точка </a:t>
            </a:r>
            <a:r>
              <a:rPr lang="en-US" sz="1200" dirty="0" smtClean="0"/>
              <a:t>D</a:t>
            </a:r>
            <a:r>
              <a:rPr lang="ru-RU" sz="1200" dirty="0" smtClean="0"/>
              <a:t> Отрезка ВС находится в три раза ближе к точке </a:t>
            </a:r>
            <a:r>
              <a:rPr lang="en-US" sz="1200" dirty="0" smtClean="0"/>
              <a:t>B</a:t>
            </a:r>
            <a:r>
              <a:rPr lang="ru-RU" sz="1200" dirty="0" smtClean="0"/>
              <a:t>, чем к точке С. Найдите </a:t>
            </a:r>
            <a:r>
              <a:rPr lang="en-US" sz="1200" dirty="0" smtClean="0"/>
              <a:t>BD</a:t>
            </a:r>
            <a:r>
              <a:rPr lang="ru-RU" sz="1200" dirty="0" smtClean="0"/>
              <a:t> и </a:t>
            </a:r>
            <a:r>
              <a:rPr lang="en-US" sz="1200" dirty="0" smtClean="0"/>
              <a:t>CD</a:t>
            </a:r>
            <a:r>
              <a:rPr lang="ru-RU" sz="1200" dirty="0" smtClean="0"/>
              <a:t>, если В</a:t>
            </a:r>
            <a:r>
              <a:rPr lang="en-US" sz="1200" dirty="0" smtClean="0"/>
              <a:t>C</a:t>
            </a:r>
            <a:r>
              <a:rPr lang="ru-RU" sz="1200" dirty="0" smtClean="0"/>
              <a:t> = 4,8 см.</a:t>
            </a:r>
          </a:p>
          <a:p>
            <a:pPr marL="0" indent="0"/>
            <a:r>
              <a:rPr lang="ru-RU" sz="1200" b="1" dirty="0" smtClean="0"/>
              <a:t>Задача 3</a:t>
            </a:r>
            <a:r>
              <a:rPr lang="ru-RU" sz="1200" dirty="0" smtClean="0"/>
              <a:t>.</a:t>
            </a:r>
          </a:p>
          <a:p>
            <a:pPr marL="0" indent="0">
              <a:buNone/>
            </a:pPr>
            <a:r>
              <a:rPr lang="ru-RU" sz="1200" dirty="0" smtClean="0"/>
              <a:t>Определите, могут ли четыре различные прямые иметь три точки пересечения. Ответ подтвердите рисунком.</a:t>
            </a:r>
            <a:endParaRPr lang="ru-RU" dirty="0" smtClean="0"/>
          </a:p>
        </p:txBody>
      </p:sp>
      <p:pic>
        <p:nvPicPr>
          <p:cNvPr id="6148" name="Picture 4" descr="http://uchebnik-tetrad.com/uchebniki/matematika/7klass/ershova/uch1/14.jpg"/>
          <p:cNvPicPr>
            <a:picLocks noChangeAspect="1" noChangeArrowheads="1"/>
          </p:cNvPicPr>
          <p:nvPr/>
        </p:nvPicPr>
        <p:blipFill>
          <a:blip r:embed="rId2" cstate="print"/>
          <a:srcRect t="21862" b="3386"/>
          <a:stretch>
            <a:fillRect/>
          </a:stretch>
        </p:blipFill>
        <p:spPr bwMode="auto">
          <a:xfrm>
            <a:off x="4499992" y="1340768"/>
            <a:ext cx="4499992" cy="5008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1555</TotalTime>
  <Words>645</Words>
  <Application>Microsoft Office PowerPoint</Application>
  <PresentationFormat>Экран (4:3)</PresentationFormat>
  <Paragraphs>194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Повторение пройденного материала Начальные геометрические сведения Треугольники 7 класс </vt:lpstr>
      <vt:lpstr>Повторяем теорию</vt:lpstr>
      <vt:lpstr>Повторяем теорию</vt:lpstr>
      <vt:lpstr>Повторяем теорию</vt:lpstr>
      <vt:lpstr>Повторяем теорию</vt:lpstr>
      <vt:lpstr>Повторяем теорию</vt:lpstr>
      <vt:lpstr>Повторяем теорию</vt:lpstr>
      <vt:lpstr>Повторяем теорию</vt:lpstr>
      <vt:lpstr>Домашнее задание (Для домашнего задания использованы задачи из сборника «Геометрия. 7 класс. Сборник заданий для тематического и итогового контроля знаний» Ершова А.П.)</vt:lpstr>
      <vt:lpstr>Список источников информации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на вписанную и описанную окружность при подготовке к ОГЭ.</dc:title>
  <dc:creator>Юлия</dc:creator>
  <cp:lastModifiedBy>УЧИТЕЛЬ</cp:lastModifiedBy>
  <cp:revision>176</cp:revision>
  <dcterms:created xsi:type="dcterms:W3CDTF">2019-04-28T17:29:33Z</dcterms:created>
  <dcterms:modified xsi:type="dcterms:W3CDTF">2022-05-03T13:27:31Z</dcterms:modified>
</cp:coreProperties>
</file>